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втор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3-15T21:13:29.097" idx="1">
    <p:pos x="0" y="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7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4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04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3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787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68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1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5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4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3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4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9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8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6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7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6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ebp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ebp"/><Relationship Id="rId5" Type="http://schemas.openxmlformats.org/officeDocument/2006/relationships/image" Target="../media/image18.webp"/><Relationship Id="rId4" Type="http://schemas.openxmlformats.org/officeDocument/2006/relationships/image" Target="../media/image17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ebp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eb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ebp"/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ebp"/><Relationship Id="rId5" Type="http://schemas.openxmlformats.org/officeDocument/2006/relationships/image" Target="../media/image13.webp"/><Relationship Id="rId4" Type="http://schemas.openxmlformats.org/officeDocument/2006/relationships/image" Target="../media/image12.web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14984" y="73152"/>
            <a:ext cx="10067544" cy="6647687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объединение воспитателей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духовно-нравственных качеств у дошкольников через интеграцию образовательных областей»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№117 </a:t>
            </a:r>
            <a:r>
              <a:rPr lang="ru-RU" dirty="0" err="1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Тракторозаводского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Волгограда»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улица имени…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sz="3200" b="1" dirty="0">
              <a:ln w="28575" cmpd="sng">
                <a:solidFill>
                  <a:srgbClr val="663300"/>
                </a:solidFill>
                <a:prstDash val="solid"/>
              </a:ln>
              <a:solidFill>
                <a:srgbClr val="CCCC00"/>
              </a:solidFill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 w="28575" cmpd="sng">
                <a:solidFill>
                  <a:srgbClr val="663300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авторов: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Детского сада № 117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Лазарева 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Михайловна                                                    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Бутова 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Александровна</a:t>
            </a:r>
          </a:p>
          <a:p>
            <a:endParaRPr lang="ru-RU" dirty="0"/>
          </a:p>
        </p:txBody>
      </p:sp>
      <p:pic>
        <p:nvPicPr>
          <p:cNvPr id="12" name="Рисунок 1"/>
          <p:cNvPicPr/>
          <p:nvPr/>
        </p:nvPicPr>
        <p:blipFill>
          <a:blip r:embed="rId2"/>
          <a:srcRect l="38574" t="34791" r="28616" b="41839"/>
          <a:stretch/>
        </p:blipFill>
        <p:spPr>
          <a:xfrm>
            <a:off x="2251520" y="3747796"/>
            <a:ext cx="1698688" cy="221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3669226"/>
            <a:ext cx="18796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08" y="103126"/>
            <a:ext cx="2256282" cy="300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63" y="3480514"/>
            <a:ext cx="6215766" cy="286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2" y="224536"/>
            <a:ext cx="2298576" cy="306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05" y="225162"/>
            <a:ext cx="2298106" cy="306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2" y="3480514"/>
            <a:ext cx="3077406" cy="287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 txBox="1">
            <a:spLocks/>
          </p:cNvSpPr>
          <p:nvPr/>
        </p:nvSpPr>
        <p:spPr>
          <a:xfrm>
            <a:off x="155448" y="245110"/>
            <a:ext cx="11945112" cy="2741930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spc="-1" dirty="0">
                <a:solidFill>
                  <a:srgbClr val="000000"/>
                </a:solidFill>
                <a:latin typeface="Times New Roman"/>
              </a:rPr>
              <a:t>Мероприятия с детьми в рамках проекта «Моя улица имени</a:t>
            </a:r>
            <a:r>
              <a:rPr lang="ru-RU" sz="3200" spc="-1" dirty="0" smtClean="0">
                <a:solidFill>
                  <a:srgbClr val="000000"/>
                </a:solidFill>
                <a:latin typeface="Times New Roman"/>
              </a:rPr>
              <a:t>…»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Рассматривание фотографий «Улица, на которой я живу»;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Беседы на темы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города-героя Волгоград», «Моя любимая улица», «Почему важно знать свой адрес»;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Занятие «Улица имени Николая Отрады»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4" y="3321166"/>
            <a:ext cx="3479321" cy="260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64" y="3260783"/>
            <a:ext cx="3548331" cy="266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1" y="3299602"/>
            <a:ext cx="3496573" cy="262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 txBox="1">
            <a:spLocks/>
          </p:cNvSpPr>
          <p:nvPr/>
        </p:nvSpPr>
        <p:spPr>
          <a:xfrm>
            <a:off x="155448" y="473710"/>
            <a:ext cx="12036552" cy="2741930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spc="-1" dirty="0">
                <a:solidFill>
                  <a:srgbClr val="000000"/>
                </a:solidFill>
                <a:latin typeface="Times New Roman"/>
              </a:rPr>
              <a:t>Мероприятия с детьми в рамках проекта «Моя улица имени</a:t>
            </a:r>
            <a:r>
              <a:rPr lang="ru-RU" sz="3200" spc="-1" dirty="0" smtClean="0">
                <a:solidFill>
                  <a:srgbClr val="000000"/>
                </a:solidFill>
                <a:latin typeface="Times New Roman"/>
              </a:rPr>
              <a:t>…»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Занятие «Улица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Гороховцев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Игра «Мой город»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Занятие (аппликация) «Макет нашего микрорайона»</a:t>
            </a:r>
          </a:p>
        </p:txBody>
      </p:sp>
      <p:pic>
        <p:nvPicPr>
          <p:cNvPr id="3" name="Рисунок 1"/>
          <p:cNvPicPr/>
          <p:nvPr/>
        </p:nvPicPr>
        <p:blipFill>
          <a:blip r:embed="rId2"/>
          <a:stretch/>
        </p:blipFill>
        <p:spPr>
          <a:xfrm>
            <a:off x="4809206" y="3372927"/>
            <a:ext cx="2316213" cy="31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3" y="3372927"/>
            <a:ext cx="2350339" cy="31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19" y="3315419"/>
            <a:ext cx="2393471" cy="3191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 txBox="1">
            <a:spLocks/>
          </p:cNvSpPr>
          <p:nvPr/>
        </p:nvSpPr>
        <p:spPr>
          <a:xfrm>
            <a:off x="155448" y="193294"/>
            <a:ext cx="12036552" cy="2412746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spc="-1" dirty="0">
                <a:solidFill>
                  <a:srgbClr val="000000"/>
                </a:solidFill>
                <a:latin typeface="Times New Roman"/>
              </a:rPr>
              <a:t>Мероприятия с детьми в рамках проекта «Моя улица имени</a:t>
            </a:r>
            <a:r>
              <a:rPr lang="ru-RU" sz="3200" spc="-1" dirty="0" smtClean="0">
                <a:solidFill>
                  <a:srgbClr val="000000"/>
                </a:solidFill>
                <a:latin typeface="Times New Roman"/>
              </a:rPr>
              <a:t>…»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 (лепка из соленого теста) «Мой дом»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альбома «Моя улица имени…»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96" y="3284508"/>
            <a:ext cx="3763992" cy="282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3" y="3284508"/>
            <a:ext cx="3540784" cy="282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65" y="3284508"/>
            <a:ext cx="3763542" cy="282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9" y="1283179"/>
            <a:ext cx="3523531" cy="469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8" y="1283179"/>
            <a:ext cx="3417858" cy="455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24" y="1283179"/>
            <a:ext cx="3376882" cy="450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 txBox="1">
            <a:spLocks/>
          </p:cNvSpPr>
          <p:nvPr/>
        </p:nvSpPr>
        <p:spPr>
          <a:xfrm>
            <a:off x="1673525" y="130315"/>
            <a:ext cx="10181068" cy="1885696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             </a:t>
            </a:r>
            <a:r>
              <a:rPr lang="ru-RU" sz="3200" b="1" spc="-1" dirty="0">
                <a:solidFill>
                  <a:srgbClr val="000000"/>
                </a:solidFill>
                <a:latin typeface="Times New Roman"/>
              </a:rPr>
              <a:t>В названии улиц продолжается жизнь людей, именем которого они названы, ощущается величие и значимость прошлых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/>
              </a:rPr>
              <a:t>лет. </a:t>
            </a:r>
            <a:endParaRPr lang="ru-RU" sz="3200" b="1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 idx="4294967295"/>
          </p:nvPr>
        </p:nvSpPr>
        <p:spPr>
          <a:xfrm>
            <a:off x="402336" y="411479"/>
            <a:ext cx="6793992" cy="5449825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lIns="90000" tIns="45000" rIns="90000" bIns="45000" anchor="ctr">
            <a:normAutofit/>
          </a:bodyPr>
          <a:lstStyle/>
          <a:p>
            <a:pPr algn="just">
              <a:lnSpc>
                <a:spcPct val="90000"/>
              </a:lnSpc>
              <a:tabLst>
                <a:tab pos="0" algn="l"/>
              </a:tabLst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</a:rPr>
              <a:t>Улица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 - это элемент инфраструктуры населённого пункта. Простор меж двух порядков домов; полоса, проезд, дорога, оставляемая промеж рядами домов. (словарь Даля)</a:t>
            </a:r>
            <a:br>
              <a:rPr lang="ru-RU" sz="2800" spc="-1" dirty="0">
                <a:solidFill>
                  <a:srgbClr val="000000"/>
                </a:solidFill>
                <a:latin typeface="Times New Roman"/>
              </a:rPr>
            </a:b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Имя той или иной улицы – это история. Знать о людях, именами которых названы улицы городов, означает знать историю и культуру страны, где ты живёшь, знать её народ.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38" y="608584"/>
            <a:ext cx="4248150" cy="566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38" y="582705"/>
            <a:ext cx="4248150" cy="566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 idx="4294967295"/>
          </p:nvPr>
        </p:nvSpPr>
        <p:spPr>
          <a:xfrm>
            <a:off x="1700784" y="64008"/>
            <a:ext cx="4572000" cy="2523744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3200" b="1" spc="-1" dirty="0">
                <a:solidFill>
                  <a:srgbClr val="000000"/>
                </a:solidFill>
                <a:latin typeface="Times New Roman"/>
              </a:rPr>
              <a:t>Цель: </a:t>
            </a:r>
            <a:r>
              <a:rPr lang="ru-RU" sz="2700" spc="-1" dirty="0">
                <a:solidFill>
                  <a:srgbClr val="000000"/>
                </a:solidFill>
                <a:latin typeface="Times New Roman"/>
              </a:rPr>
              <a:t>Формирование чувства патриотизма у старших дошкольников путем ознакомления с героями родного края, в честь которых названы улицы в городе-герое Волгоград.</a:t>
            </a:r>
            <a:r>
              <a:rPr lang="ru-RU" sz="2700" b="1" spc="-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700" b="1" spc="-1" dirty="0">
                <a:solidFill>
                  <a:srgbClr val="000000"/>
                </a:solidFill>
                <a:latin typeface="Times New Roman"/>
              </a:rPr>
            </a:br>
            <a:endParaRPr lang="ru-RU" sz="2700" b="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Рисунок 1"/>
          <p:cNvPicPr/>
          <p:nvPr/>
        </p:nvPicPr>
        <p:blipFill>
          <a:blip r:embed="rId2"/>
          <a:stretch/>
        </p:blipFill>
        <p:spPr>
          <a:xfrm>
            <a:off x="594360" y="2587752"/>
            <a:ext cx="3602736" cy="416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"/>
          <p:cNvPicPr/>
          <p:nvPr/>
        </p:nvPicPr>
        <p:blipFill>
          <a:blip r:embed="rId3"/>
          <a:stretch/>
        </p:blipFill>
        <p:spPr>
          <a:xfrm>
            <a:off x="6515100" y="0"/>
            <a:ext cx="2926080" cy="350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laceHolder 1"/>
          <p:cNvSpPr txBox="1">
            <a:spLocks/>
          </p:cNvSpPr>
          <p:nvPr/>
        </p:nvSpPr>
        <p:spPr>
          <a:xfrm>
            <a:off x="5266944" y="3502153"/>
            <a:ext cx="6702552" cy="3355847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tabLst>
                <a:tab pos="0" algn="l"/>
              </a:tabLst>
            </a:pPr>
            <a:r>
              <a:rPr lang="ru-RU" sz="3200" b="1" spc="-1" dirty="0" smtClean="0">
                <a:solidFill>
                  <a:srgbClr val="000000"/>
                </a:solidFill>
                <a:latin typeface="Times New Roman"/>
              </a:rPr>
              <a:t>                   Задачи: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000" b="1" spc="-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spc="-1" dirty="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2800" spc="-1" dirty="0" smtClean="0">
                <a:solidFill>
                  <a:srgbClr val="000000"/>
                </a:solidFill>
                <a:latin typeface="Times New Roman"/>
              </a:rPr>
              <a:t>1.   Пополнить 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знания детей о        </a:t>
            </a:r>
            <a:r>
              <a:rPr lang="ru-RU" sz="2800" spc="-1" dirty="0" smtClean="0">
                <a:solidFill>
                  <a:srgbClr val="000000"/>
                </a:solidFill>
                <a:latin typeface="Times New Roman"/>
              </a:rPr>
              <a:t>     </a:t>
            </a:r>
            <a:r>
              <a:rPr lang="ru-RU" sz="2800" spc="-1" dirty="0" err="1" smtClean="0">
                <a:solidFill>
                  <a:srgbClr val="000000"/>
                </a:solidFill>
                <a:latin typeface="Times New Roman"/>
              </a:rPr>
              <a:t>Тракторозаводском</a:t>
            </a:r>
            <a:r>
              <a:rPr lang="ru-RU" sz="2800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районе города-героя   Волгоград.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 startAt="2"/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Развивать у детей интереса к истории родного города;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 startAt="3"/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Расширить знания и представления детей о близлежащих к детскому саду улицах и улицах, на которых они проживают;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 startAt="3"/>
              <a:tabLst>
                <a:tab pos="0" algn="l"/>
              </a:tabLst>
            </a:pPr>
            <a:r>
              <a:rPr lang="ru-RU" sz="2800" spc="-1" dirty="0" smtClean="0">
                <a:solidFill>
                  <a:srgbClr val="000000"/>
                </a:solidFill>
                <a:latin typeface="Times New Roman"/>
              </a:rPr>
              <a:t>Продолжать 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</a:rPr>
              <a:t>обогащать словарный запас воспитанников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idx="4294967295"/>
          </p:nvPr>
        </p:nvSpPr>
        <p:spPr>
          <a:xfrm>
            <a:off x="402336" y="0"/>
            <a:ext cx="11430000" cy="2752344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3200" b="1" spc="-1" dirty="0">
                <a:solidFill>
                  <a:srgbClr val="000000"/>
                </a:solidFill>
                <a:latin typeface="Times New Roman"/>
              </a:rPr>
              <a:t>Ожидаемые результаты: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3200" b="1" spc="-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800" b="1" spc="-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1" spc="-1" dirty="0">
                <a:solidFill>
                  <a:srgbClr val="000000"/>
                </a:solidFill>
                <a:latin typeface="Times New Roman"/>
              </a:rPr>
            </a:br>
            <a:r>
              <a:rPr lang="ru-RU" sz="1800" b="1" spc="-1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1800" b="1" spc="-1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Заинтересованность детей в изучении истории города-героя Волгоград, своего </a:t>
            </a:r>
            <a:r>
              <a:rPr lang="ru-RU" sz="2400" spc="-1" dirty="0" err="1">
                <a:solidFill>
                  <a:srgbClr val="000000"/>
                </a:solidFill>
                <a:latin typeface="Times New Roman"/>
              </a:rPr>
              <a:t>Тракторозаводского</a:t>
            </a: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 района, своей улицы;</a:t>
            </a:r>
            <a:br>
              <a:rPr lang="ru-RU" sz="2400" spc="-1" dirty="0">
                <a:solidFill>
                  <a:srgbClr val="000000"/>
                </a:solidFill>
                <a:latin typeface="Times New Roman"/>
              </a:rPr>
            </a:br>
            <a:r>
              <a:rPr lang="ru-RU" sz="2400" spc="-1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	Осознание чувства любви к своей малой родине, к людям, живущих рядом;</a:t>
            </a:r>
            <a:br>
              <a:rPr lang="ru-RU" sz="2400" spc="-1" dirty="0">
                <a:solidFill>
                  <a:srgbClr val="000000"/>
                </a:solidFill>
                <a:latin typeface="Times New Roman"/>
              </a:rPr>
            </a:br>
            <a:r>
              <a:rPr lang="ru-RU" sz="2400" spc="-1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	Стойкое желание помочь своему городу стать лучше, стараться не навредить, не испортить</a:t>
            </a:r>
            <a:r>
              <a:rPr lang="ru-RU" sz="2400" spc="-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2848032"/>
            <a:ext cx="5550408" cy="416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10">
            <a:hlinkClick r:id="" action="ppaction://hlinkshowjump?jump=nextslide"/>
          </p:cNvPr>
          <p:cNvSpPr/>
          <p:nvPr/>
        </p:nvSpPr>
        <p:spPr>
          <a:xfrm>
            <a:off x="1591056" y="444960"/>
            <a:ext cx="7656624" cy="1255824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Детское восприятие - самое точное, а детские впечатления - самые яркие.</a:t>
            </a:r>
            <a:endParaRPr lang="ru-RU" sz="32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30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strVal val="rgb(0,-1,-1)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strVal val="rgb(0,-77,5)"/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strVal val="rgb(0,-48,-71)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idx="4294967295"/>
          </p:nvPr>
        </p:nvSpPr>
        <p:spPr>
          <a:xfrm>
            <a:off x="393192" y="1298448"/>
            <a:ext cx="11503152" cy="4672584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3600" b="1" spc="-1" dirty="0">
                <a:solidFill>
                  <a:srgbClr val="000000"/>
                </a:solidFill>
                <a:latin typeface="Times New Roman"/>
              </a:rPr>
              <a:t>В патриотическом уголке нашей группы собраны: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Иллюстративный материал из истории города Волгограда, фотографии знакомых детям городских пейзажей, памятников;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Аудио- и видео материалы об истории города Волгограда;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Дидактические, настольно-печатные игры;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Книги, миниатюры исторических мест</a:t>
            </a:r>
          </a:p>
          <a:p>
            <a:pPr marL="800100" indent="-457200" algn="just">
              <a:lnSpc>
                <a:spcPct val="90000"/>
              </a:lnSpc>
              <a:spcBef>
                <a:spcPts val="1001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endParaRPr lang="ru-RU" sz="2800" spc="-1" dirty="0">
              <a:solidFill>
                <a:schemeClr val="tx1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idx="4294967295"/>
          </p:nvPr>
        </p:nvSpPr>
        <p:spPr>
          <a:xfrm>
            <a:off x="173736" y="214884"/>
            <a:ext cx="7735824" cy="5799722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pc="-1" dirty="0">
                <a:solidFill>
                  <a:srgbClr val="000000"/>
                </a:solidFill>
                <a:latin typeface="Times New Roman"/>
              </a:rPr>
              <a:t>Перечень используемой литературы для ознакомления детей старшего дошкольного возраста с историей города-героя Волгограда</a:t>
            </a: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1)	</a:t>
            </a: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Материкин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 А. В. Волгоград в названиях улиц. Волгоград,1982.</a:t>
            </a: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2)  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</a:rPr>
              <a:t>Жирякова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И.В. Нравственно-патриотическое воспитание дошкольников через музейную педагогику // Управление ДОУ. 2008. №4. </a:t>
            </a:r>
            <a:endParaRPr lang="ru-RU" spc="-1" dirty="0" smtClean="0">
              <a:solidFill>
                <a:srgbClr val="000000"/>
              </a:solidFill>
              <a:latin typeface="Times New Roman"/>
            </a:endParaRP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)	Мой родной дом: Программа нравственно-патриотического воспитания дошкольников. Под </a:t>
            </a: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общ.ред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Т.И.Оверчук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. М., 2004.</a:t>
            </a: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4)	Савенков А.И. Маленький исследователь. Как научить дошкольника приобретать знания. Ярославль, 2002.</a:t>
            </a: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5)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  Государственные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символы России. ФЛАГ. ГЕРБ. ГИМН. М.: Издательство «</a:t>
            </a: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Ювента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». – 2003.</a:t>
            </a: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pc="-1" dirty="0">
                <a:solidFill>
                  <a:srgbClr val="000000"/>
                </a:solidFill>
                <a:latin typeface="Times New Roman"/>
              </a:rPr>
              <a:t>Перечень дидактических игр для ознакомления детей старшего дошкольного возраста с историей города-героя Волгограда</a:t>
            </a:r>
          </a:p>
          <a:p>
            <a:pPr lvl="1" indent="0" algn="ctr">
              <a:lnSpc>
                <a:spcPct val="90000"/>
              </a:lnSpc>
              <a:spcBef>
                <a:spcPts val="600"/>
              </a:spcBef>
              <a:buNone/>
              <a:tabLst>
                <a:tab pos="0" algn="l"/>
              </a:tabLst>
            </a:pPr>
            <a:r>
              <a:rPr lang="ru-RU" sz="2200" spc="-1" dirty="0">
                <a:solidFill>
                  <a:srgbClr val="000000"/>
                </a:solidFill>
                <a:latin typeface="Times New Roman"/>
              </a:rPr>
              <a:t>1)	</a:t>
            </a:r>
            <a:r>
              <a:rPr lang="ru-RU" sz="2200" spc="-1" dirty="0" smtClean="0">
                <a:solidFill>
                  <a:srgbClr val="000000"/>
                </a:solidFill>
                <a:latin typeface="Times New Roman"/>
              </a:rPr>
              <a:t>«Моя малая родина»</a:t>
            </a:r>
            <a:endParaRPr lang="ru-RU" sz="2200" spc="-1" dirty="0">
              <a:solidFill>
                <a:srgbClr val="000000"/>
              </a:solidFill>
              <a:latin typeface="Times New Roman"/>
            </a:endParaRPr>
          </a:p>
          <a:p>
            <a:pPr lvl="1" indent="0" algn="ctr">
              <a:lnSpc>
                <a:spcPct val="90000"/>
              </a:lnSpc>
              <a:spcBef>
                <a:spcPts val="600"/>
              </a:spcBef>
              <a:buNone/>
              <a:tabLst>
                <a:tab pos="0" algn="l"/>
              </a:tabLst>
            </a:pPr>
            <a:r>
              <a:rPr lang="ru-RU" sz="2200" spc="-1" dirty="0">
                <a:solidFill>
                  <a:srgbClr val="000000"/>
                </a:solidFill>
                <a:latin typeface="Times New Roman"/>
              </a:rPr>
              <a:t>2)	</a:t>
            </a:r>
            <a:r>
              <a:rPr lang="ru-RU" sz="2200" spc="-1" dirty="0" smtClean="0">
                <a:solidFill>
                  <a:srgbClr val="000000"/>
                </a:solidFill>
                <a:latin typeface="Times New Roman"/>
              </a:rPr>
              <a:t>«Мой район </a:t>
            </a:r>
            <a:r>
              <a:rPr lang="ru-RU" sz="2200" spc="-1" dirty="0" err="1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2200" spc="-1" dirty="0" err="1" smtClean="0">
                <a:solidFill>
                  <a:srgbClr val="000000"/>
                </a:solidFill>
                <a:latin typeface="Times New Roman"/>
              </a:rPr>
              <a:t>партановка</a:t>
            </a:r>
            <a:r>
              <a:rPr lang="ru-RU" sz="2200" spc="-1" dirty="0" smtClean="0">
                <a:solidFill>
                  <a:srgbClr val="000000"/>
                </a:solidFill>
                <a:latin typeface="Times New Roman"/>
              </a:rPr>
              <a:t>»</a:t>
            </a:r>
            <a:endParaRPr lang="ru-RU" sz="2200" spc="-1" dirty="0">
              <a:solidFill>
                <a:srgbClr val="000000"/>
              </a:solidFill>
              <a:latin typeface="Times New Roman"/>
            </a:endParaRPr>
          </a:p>
          <a:p>
            <a:pPr lvl="1" indent="0" algn="ctr">
              <a:lnSpc>
                <a:spcPct val="90000"/>
              </a:lnSpc>
              <a:spcBef>
                <a:spcPts val="600"/>
              </a:spcBef>
              <a:buNone/>
              <a:tabLst>
                <a:tab pos="0" algn="l"/>
              </a:tabLst>
            </a:pPr>
            <a:r>
              <a:rPr lang="ru-RU" sz="2200" spc="-1" dirty="0">
                <a:solidFill>
                  <a:srgbClr val="000000"/>
                </a:solidFill>
                <a:latin typeface="Times New Roman"/>
              </a:rPr>
              <a:t>3)	</a:t>
            </a:r>
            <a:r>
              <a:rPr lang="ru-RU" sz="2200" spc="-1" dirty="0" smtClean="0">
                <a:solidFill>
                  <a:srgbClr val="000000"/>
                </a:solidFill>
                <a:latin typeface="Times New Roman"/>
              </a:rPr>
              <a:t>«Мой город Волгоград»</a:t>
            </a:r>
            <a:endParaRPr lang="ru-RU" sz="2200" spc="-1" dirty="0">
              <a:solidFill>
                <a:srgbClr val="000000"/>
              </a:solidFill>
              <a:latin typeface="Times New Roman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43" y="214884"/>
            <a:ext cx="2464595" cy="321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0" y="3433572"/>
            <a:ext cx="2444496" cy="320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/>
          <p:nvPr/>
        </p:nvPicPr>
        <p:blipFill>
          <a:blip r:embed="rId2"/>
          <a:stretch/>
        </p:blipFill>
        <p:spPr>
          <a:xfrm rot="5400000">
            <a:off x="7946481" y="3831681"/>
            <a:ext cx="3364302" cy="268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tretch/>
        </p:blipFill>
        <p:spPr>
          <a:xfrm>
            <a:off x="802208" y="3369817"/>
            <a:ext cx="2871216" cy="346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57" y="3402841"/>
            <a:ext cx="2547486" cy="339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8" y="165437"/>
            <a:ext cx="4223897" cy="316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51" y="201894"/>
            <a:ext cx="4082646" cy="306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 txBox="1">
            <a:spLocks/>
          </p:cNvSpPr>
          <p:nvPr/>
        </p:nvSpPr>
        <p:spPr>
          <a:xfrm>
            <a:off x="276218" y="1035170"/>
            <a:ext cx="11835269" cy="5270739"/>
          </a:xfrm>
          <a:prstGeom prst="rect">
            <a:avLst/>
          </a:prstGeom>
          <a:solidFill>
            <a:srgbClr val="FFFFFF"/>
          </a:solidFill>
          <a:ln w="38160">
            <a:solidFill>
              <a:srgbClr val="52D0D4"/>
            </a:solidFill>
            <a:round/>
          </a:ln>
        </p:spPr>
        <p:txBody>
          <a:bodyPr vert="horz" lIns="90000" tIns="45000" rIns="90000" bIns="4500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1" spc="-1" dirty="0" smtClean="0">
                <a:solidFill>
                  <a:srgbClr val="000000"/>
                </a:solidFill>
                <a:latin typeface="Times New Roman"/>
              </a:rPr>
              <a:t>Родители наших воспитанников приняли активное участие в проекте: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Выучили с детьми домашний адрес;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с детьми важную беседу о том, почему необходимо знать собственный адрес;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 приняли участие в поиске интересных исторических фактов об улице, на которой находится их дом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Помогли изготовить альбом «Моя улица Имени...».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8876</TotalTime>
  <Words>221</Words>
  <Application>Microsoft Office PowerPoint</Application>
  <PresentationFormat>Произвольный</PresentationFormat>
  <Paragraphs>63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Презентация PowerPoint</vt:lpstr>
      <vt:lpstr>Улица - это элемент инфраструктуры населённого пункта. Простор меж двух порядков домов; полоса, проезд, дорога, оставляемая промеж рядами домов. (словарь Даля) Имя той или иной улицы – это история. Знать о людях, именами которых названы улицы городов, означает знать историю и культуру страны, где ты живёшь, знать её народ.</vt:lpstr>
      <vt:lpstr>Цель: Формирование чувства патриотизма у старших дошкольников путем ознакомления с героями родного края, в честь которых названы улицы в городе-герое Волгоград. </vt:lpstr>
      <vt:lpstr>Ожидаемые результаты:   - Заинтересованность детей в изучении истории города-героя Волгоград, своего Тракторозаводского района, своей улицы; - Осознание чувства любви к своей малой родине, к людям, живущих рядом; - Стойкое желание помочь своему городу стать лучше, стараться не навредить, не испортить.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Fuck</dc:creator>
  <dc:description/>
  <cp:lastModifiedBy>juri-</cp:lastModifiedBy>
  <cp:revision>52</cp:revision>
  <dcterms:created xsi:type="dcterms:W3CDTF">2020-02-23T08:04:42Z</dcterms:created>
  <dcterms:modified xsi:type="dcterms:W3CDTF">2025-02-10T07:18:15Z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  <property fmtid="{D5CDD505-2E9C-101B-9397-08002B2CF9AE}" pid="3" name="MMClip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15</vt:i4>
  </property>
</Properties>
</file>